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278" r:id="rId23"/>
    <p:sldId id="280" r:id="rId24"/>
    <p:sldId id="286" r:id="rId25"/>
    <p:sldId id="285" r:id="rId26"/>
    <p:sldId id="321" r:id="rId27"/>
    <p:sldId id="287" r:id="rId28"/>
    <p:sldId id="322" r:id="rId29"/>
    <p:sldId id="289" r:id="rId30"/>
    <p:sldId id="307" r:id="rId31"/>
    <p:sldId id="323" r:id="rId32"/>
    <p:sldId id="320" r:id="rId33"/>
    <p:sldId id="292" r:id="rId34"/>
    <p:sldId id="29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22.11.22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22.11.22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22.11.22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22.11.22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huggingface.co/docs/transformers/index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2092.pdf" TargetMode="External"/><Relationship Id="rId7" Type="http://schemas.openxmlformats.org/officeDocument/2006/relationships/hyperlink" Target="https://openai.com/blog/dall-e/" TargetMode="External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arxiv.org/abs/2203.1253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2881136" y="5586633"/>
            <a:ext cx="354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with respect to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words to focus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blipFill>
                <a:blip r:embed="rId6"/>
                <a:stretch>
                  <a:fillRect l="-2542" t="-3226" r="-424" b="-64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stCxn id="9" idx="3"/>
          </p:cNvCxnSpPr>
          <p:nvPr/>
        </p:nvCxnSpPr>
        <p:spPr>
          <a:xfrm flipV="1">
            <a:off x="6426258" y="5750351"/>
            <a:ext cx="2651754" cy="22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19634" y="3723588"/>
            <a:ext cx="1592011" cy="108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40270" y="3401129"/>
            <a:ext cx="379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transfer learning (advantage of deep learning, also prominent for CNNs):</a:t>
            </a:r>
          </a:p>
          <a:p>
            <a:r>
              <a:rPr lang="en-GB" sz="2600" dirty="0"/>
              <a:t>u</a:t>
            </a:r>
            <a:r>
              <a:rPr lang="en-DE" sz="2600" dirty="0"/>
              <a:t>nsupervised (or rather self-supervised) </a:t>
            </a:r>
            <a:r>
              <a:rPr lang="en-GB" sz="2600" dirty="0"/>
              <a:t>p</a:t>
            </a:r>
            <a:r>
              <a:rPr lang="en-DE" sz="2600" dirty="0"/>
              <a:t>re-training on massive data sets</a:t>
            </a:r>
            <a:endParaRPr lang="en-GB" sz="2600" dirty="0"/>
          </a:p>
          <a:p>
            <a:r>
              <a:rPr lang="en-GB" sz="2600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sz="500" dirty="0"/>
          </a:p>
          <a:p>
            <a:pPr marL="0" indent="0">
              <a:buNone/>
            </a:pPr>
            <a:r>
              <a:rPr lang="en-GB" sz="2600" dirty="0"/>
              <a:t>typical transformer architectures:</a:t>
            </a:r>
          </a:p>
          <a:p>
            <a:r>
              <a:rPr lang="en-GB" sz="2600" dirty="0"/>
              <a:t>decoder-only: outputting one token at a time (auto-regressive)</a:t>
            </a:r>
          </a:p>
          <a:p>
            <a:r>
              <a:rPr lang="en-GB" sz="2600" dirty="0"/>
              <a:t>encoder-only: incorporating context of both sides of token (representation)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977" y="5207857"/>
            <a:ext cx="4896046" cy="16407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36E4AB-19C1-2698-DE8F-CD8475D14222}"/>
              </a:ext>
            </a:extLst>
          </p:cNvPr>
          <p:cNvCxnSpPr/>
          <p:nvPr/>
        </p:nvCxnSpPr>
        <p:spPr>
          <a:xfrm>
            <a:off x="2300140" y="4600280"/>
            <a:ext cx="4355184" cy="7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561E86-8B4C-AD6E-8B67-C3C9DE240710}"/>
              </a:ext>
            </a:extLst>
          </p:cNvPr>
          <p:cNvCxnSpPr/>
          <p:nvPr/>
        </p:nvCxnSpPr>
        <p:spPr>
          <a:xfrm>
            <a:off x="2300140" y="5081047"/>
            <a:ext cx="1923068" cy="24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544023" y="6578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50EA4-E780-ADC5-5C79-CD0AF7C749B5}"/>
              </a:ext>
            </a:extLst>
          </p:cNvPr>
          <p:cNvSpPr txBox="1"/>
          <p:nvPr/>
        </p:nvSpPr>
        <p:spPr>
          <a:xfrm rot="16200000">
            <a:off x="-566720" y="2493265"/>
            <a:ext cx="1886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emi-supervised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DD88339-B182-E468-4F99-D8B6B376A2D9}"/>
              </a:ext>
            </a:extLst>
          </p:cNvPr>
          <p:cNvSpPr/>
          <p:nvPr/>
        </p:nvSpPr>
        <p:spPr>
          <a:xfrm>
            <a:off x="576446" y="2318994"/>
            <a:ext cx="257732" cy="11100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Multi-Task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different tasks with same input data, no task-specific training data</a:t>
            </a:r>
          </a:p>
          <a:p>
            <a:pPr marL="0" indent="0">
              <a:buNone/>
            </a:pPr>
            <a:r>
              <a:rPr lang="en-GB" sz="2600" dirty="0"/>
              <a:t>text generation in response to priming with arbitrary input, adapting to style and content of conditioning text</a:t>
            </a:r>
          </a:p>
          <a:p>
            <a:pPr marL="0" indent="0">
              <a:buNone/>
            </a:pPr>
            <a:r>
              <a:rPr lang="en-GB" sz="2600" dirty="0"/>
              <a:t>meta-learning: ask to perform new task at test time (based on high-level abstractions learned from pre-training)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p</a:t>
            </a:r>
            <a:r>
              <a:rPr lang="en-GB" sz="2600" dirty="0"/>
              <a:t>rompt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example for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DE" sz="2400" dirty="0"/>
                  <a:t>open source implementations of most transformer variants: </a:t>
                </a:r>
                <a:r>
                  <a:rPr lang="en-DE" sz="2400" dirty="0">
                    <a:hlinkClick r:id="rId7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965" t="-1744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Vision Transformer (ViT)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</a:t>
            </a:r>
            <a:r>
              <a:rPr lang="en-GB" dirty="0" err="1"/>
              <a:t>ViT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Examples for Combination of Vision and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2"/>
              </a:rPr>
              <a:t>CLIP</a:t>
            </a:r>
            <a:r>
              <a:rPr lang="en-DE" sz="2000" dirty="0"/>
              <a:t> (</a:t>
            </a:r>
            <a:r>
              <a:rPr lang="en-GB" sz="2000" dirty="0"/>
              <a:t>Contrastive Language-Image Pre-training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natural language prompting: z</a:t>
            </a:r>
            <a:r>
              <a:rPr lang="en-DE" sz="2000" dirty="0"/>
              <a:t>ero-shot transfer</a:t>
            </a:r>
          </a:p>
          <a:p>
            <a:pPr marL="0" indent="0">
              <a:buNone/>
            </a:pPr>
            <a:r>
              <a:rPr lang="en-DE" sz="2000" dirty="0"/>
              <a:t>e.g., for object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20529D-F733-9C17-765A-8BBDD6D60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1305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3"/>
              </a:rPr>
              <a:t>DALL-E</a:t>
            </a:r>
            <a:r>
              <a:rPr lang="en-DE" sz="2000" dirty="0"/>
              <a:t> (blend of WALL-E and Salvador </a:t>
            </a:r>
            <a:r>
              <a:rPr lang="en-GB" sz="2000" dirty="0"/>
              <a:t>Dalí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generate images from text descriptions</a:t>
            </a:r>
          </a:p>
          <a:p>
            <a:pPr marL="0" indent="0">
              <a:buNone/>
            </a:pPr>
            <a:r>
              <a:rPr lang="en-GB" sz="2000" dirty="0"/>
              <a:t>decoder-only transformer autoregressively </a:t>
            </a:r>
            <a:r>
              <a:rPr lang="en-GB" sz="2000" dirty="0" err="1"/>
              <a:t>modeling</a:t>
            </a:r>
            <a:r>
              <a:rPr lang="en-GB" sz="2000" dirty="0"/>
              <a:t> text and image tokens as single stream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9EC6E-A5E2-C778-C161-7ED9357ED294}"/>
              </a:ext>
            </a:extLst>
          </p:cNvPr>
          <p:cNvSpPr txBox="1"/>
          <p:nvPr/>
        </p:nvSpPr>
        <p:spPr>
          <a:xfrm>
            <a:off x="772212" y="5852543"/>
            <a:ext cx="10372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generally, m</a:t>
            </a:r>
            <a:r>
              <a:rPr lang="en-DE" sz="2000" dirty="0"/>
              <a:t>ulti-modal learning as next generalization step of ML models (e.g., Google’s </a:t>
            </a:r>
            <a:r>
              <a:rPr lang="en-DE" sz="2000" dirty="0">
                <a:hlinkClick r:id="rId4"/>
              </a:rPr>
              <a:t>Pathways</a:t>
            </a:r>
            <a:r>
              <a:rPr lang="en-DE" sz="2000" dirty="0"/>
              <a:t>)</a:t>
            </a:r>
          </a:p>
          <a:p>
            <a:r>
              <a:rPr lang="en-GB" sz="2000" dirty="0"/>
              <a:t>t</a:t>
            </a:r>
            <a:r>
              <a:rPr lang="en-DE" sz="2000" dirty="0"/>
              <a:t>ransformers good candidate (universal and flexible architecture, little task-specific inductive bias)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36" y="3370657"/>
            <a:ext cx="5627802" cy="2030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8EAF0-4AB6-C76E-6D86-A8AD2DD0A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764" y="3429000"/>
            <a:ext cx="5340878" cy="2030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8252DD-D060-293D-6054-3A65855CC693}"/>
              </a:ext>
            </a:extLst>
          </p:cNvPr>
          <p:cNvSpPr txBox="1"/>
          <p:nvPr/>
        </p:nvSpPr>
        <p:spPr>
          <a:xfrm>
            <a:off x="11517245" y="54618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Programming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15058</TotalTime>
  <Words>1893</Words>
  <Application>Microsoft Macintosh PowerPoint</Application>
  <PresentationFormat>Widescreen</PresentationFormat>
  <Paragraphs>306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Large Language Models</vt:lpstr>
      <vt:lpstr>Key Features</vt:lpstr>
      <vt:lpstr>Example for Encoder-Only Transformers</vt:lpstr>
      <vt:lpstr>Example for Decoder-Only Transformers</vt:lpstr>
      <vt:lpstr>Multi-Task Learning</vt:lpstr>
      <vt:lpstr>Prompting</vt:lpstr>
      <vt:lpstr>Transformer Variants</vt:lpstr>
      <vt:lpstr>Vision Transformer (ViT)</vt:lpstr>
      <vt:lpstr>Image Classification with ViT</vt:lpstr>
      <vt:lpstr>Attention vs Convolution</vt:lpstr>
      <vt:lpstr>Examples for Combination of Vision and Text</vt:lpstr>
      <vt:lpstr>Literature</vt:lpstr>
      <vt:lpstr>Programming for Everyone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296</cp:revision>
  <dcterms:created xsi:type="dcterms:W3CDTF">2022-07-19T11:32:37Z</dcterms:created>
  <dcterms:modified xsi:type="dcterms:W3CDTF">2022-11-22T17:02:21Z</dcterms:modified>
</cp:coreProperties>
</file>